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2"/>
  </p:notesMasterIdLst>
  <p:sldIdLst>
    <p:sldId id="257" r:id="rId2"/>
    <p:sldId id="258" r:id="rId3"/>
    <p:sldId id="457" r:id="rId4"/>
    <p:sldId id="458" r:id="rId5"/>
    <p:sldId id="459" r:id="rId6"/>
    <p:sldId id="466" r:id="rId7"/>
    <p:sldId id="467" r:id="rId8"/>
    <p:sldId id="460" r:id="rId9"/>
    <p:sldId id="345" r:id="rId10"/>
    <p:sldId id="39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61" autoAdjust="0"/>
    <p:restoredTop sz="94660"/>
  </p:normalViewPr>
  <p:slideViewPr>
    <p:cSldViewPr snapToGrid="0">
      <p:cViewPr varScale="1">
        <p:scale>
          <a:sx n="73" d="100"/>
          <a:sy n="73" d="100"/>
        </p:scale>
        <p:origin x="72"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9492B-208E-4470-968E-1573028D3C53}" type="datetimeFigureOut">
              <a:rPr lang="en-CA" smtClean="0"/>
              <a:t>2023-03-14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959E-237A-471F-94F2-9878BD396B11}" type="slidenum">
              <a:rPr lang="en-CA" smtClean="0"/>
              <a:t>‹#›</a:t>
            </a:fld>
            <a:endParaRPr lang="en-CA"/>
          </a:p>
        </p:txBody>
      </p:sp>
    </p:spTree>
    <p:extLst>
      <p:ext uri="{BB962C8B-B14F-4D97-AF65-F5344CB8AC3E}">
        <p14:creationId xmlns:p14="http://schemas.microsoft.com/office/powerpoint/2010/main" val="344924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12019 (2016) Ocean waves crashing on shore during daytime https://pixabay.com/photos/beach-sea-sunset-sun-sunlight-1751455/</a:t>
            </a:r>
          </a:p>
        </p:txBody>
      </p:sp>
      <p:sp>
        <p:nvSpPr>
          <p:cNvPr id="4" name="Slide Number Placeholder 3"/>
          <p:cNvSpPr>
            <a:spLocks noGrp="1"/>
          </p:cNvSpPr>
          <p:nvPr>
            <p:ph type="sldNum" sz="quarter" idx="5"/>
          </p:nvPr>
        </p:nvSpPr>
        <p:spPr/>
        <p:txBody>
          <a:bodyPr/>
          <a:lstStyle/>
          <a:p>
            <a:fld id="{775ABF39-41E2-4C6B-911B-22E7BB800BE3}" type="slidenum">
              <a:rPr lang="en-US" smtClean="0"/>
              <a:t>1</a:t>
            </a:fld>
            <a:endParaRPr lang="en-US"/>
          </a:p>
        </p:txBody>
      </p:sp>
    </p:spTree>
    <p:extLst>
      <p:ext uri="{BB962C8B-B14F-4D97-AF65-F5344CB8AC3E}">
        <p14:creationId xmlns:p14="http://schemas.microsoft.com/office/powerpoint/2010/main" val="29298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Padrinan</a:t>
            </a:r>
            <a:r>
              <a:rPr lang="en-CA" dirty="0"/>
              <a:t>, Miguel (n.d.). Email blocks on Gray Surface. Accessed on January 16</a:t>
            </a:r>
            <a:r>
              <a:rPr lang="en-CA" baseline="30000" dirty="0"/>
              <a:t>th</a:t>
            </a:r>
            <a:r>
              <a:rPr lang="en-CA" dirty="0"/>
              <a:t>, 2023 from https://www.pexels.com/photo/email-blocks-on-gray-surface-1591062/</a:t>
            </a:r>
          </a:p>
        </p:txBody>
      </p:sp>
      <p:sp>
        <p:nvSpPr>
          <p:cNvPr id="4" name="Slide Number Placeholder 3"/>
          <p:cNvSpPr>
            <a:spLocks noGrp="1"/>
          </p:cNvSpPr>
          <p:nvPr>
            <p:ph type="sldNum" sz="quarter" idx="5"/>
          </p:nvPr>
        </p:nvSpPr>
        <p:spPr/>
        <p:txBody>
          <a:bodyPr/>
          <a:lstStyle/>
          <a:p>
            <a:fld id="{775ABF39-41E2-4C6B-911B-22E7BB800BE3}" type="slidenum">
              <a:rPr lang="en-US" smtClean="0"/>
              <a:t>2</a:t>
            </a:fld>
            <a:endParaRPr lang="en-US"/>
          </a:p>
        </p:txBody>
      </p:sp>
    </p:spTree>
    <p:extLst>
      <p:ext uri="{BB962C8B-B14F-4D97-AF65-F5344CB8AC3E}">
        <p14:creationId xmlns:p14="http://schemas.microsoft.com/office/powerpoint/2010/main" val="327642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Olexa</a:t>
            </a:r>
            <a:r>
              <a:rPr lang="en-US" dirty="0"/>
              <a:t>, Peter (n.d.) A Person Making a Schedule. Accessed on January 18</a:t>
            </a:r>
            <a:r>
              <a:rPr lang="en-US" baseline="30000" dirty="0"/>
              <a:t>th</a:t>
            </a:r>
            <a:r>
              <a:rPr lang="en-US" dirty="0"/>
              <a:t>, 2023 from https://www.pexels.com/photo/a-person-making-a-schedule-14299948/</a:t>
            </a:r>
          </a:p>
        </p:txBody>
      </p:sp>
      <p:sp>
        <p:nvSpPr>
          <p:cNvPr id="4" name="Slide Number Placeholder 3"/>
          <p:cNvSpPr>
            <a:spLocks noGrp="1"/>
          </p:cNvSpPr>
          <p:nvPr>
            <p:ph type="sldNum" sz="quarter" idx="5"/>
          </p:nvPr>
        </p:nvSpPr>
        <p:spPr/>
        <p:txBody>
          <a:bodyPr/>
          <a:lstStyle/>
          <a:p>
            <a:fld id="{775ABF39-41E2-4C6B-911B-22E7BB800BE3}" type="slidenum">
              <a:rPr lang="en-US" smtClean="0"/>
              <a:t>9</a:t>
            </a:fld>
            <a:endParaRPr lang="en-US"/>
          </a:p>
        </p:txBody>
      </p:sp>
    </p:spTree>
    <p:extLst>
      <p:ext uri="{BB962C8B-B14F-4D97-AF65-F5344CB8AC3E}">
        <p14:creationId xmlns:p14="http://schemas.microsoft.com/office/powerpoint/2010/main" val="245358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a:t>
            </a:r>
            <a:r>
              <a:rPr lang="en-CA" dirty="0" err="1"/>
              <a:t>Leloo</a:t>
            </a:r>
            <a:r>
              <a:rPr lang="en-CA" dirty="0"/>
              <a:t>, The first (2022) https://www.pexels.com/photo/question-marks-on-paper-crafts-5428833/</a:t>
            </a:r>
          </a:p>
        </p:txBody>
      </p:sp>
      <p:sp>
        <p:nvSpPr>
          <p:cNvPr id="4" name="Slide Number Placeholder 3"/>
          <p:cNvSpPr>
            <a:spLocks noGrp="1"/>
          </p:cNvSpPr>
          <p:nvPr>
            <p:ph type="sldNum" sz="quarter" idx="5"/>
          </p:nvPr>
        </p:nvSpPr>
        <p:spPr/>
        <p:txBody>
          <a:bodyPr/>
          <a:lstStyle/>
          <a:p>
            <a:fld id="{775ABF39-41E2-4C6B-911B-22E7BB800BE3}" type="slidenum">
              <a:rPr lang="en-US" smtClean="0"/>
              <a:t>10</a:t>
            </a:fld>
            <a:endParaRPr lang="en-US"/>
          </a:p>
        </p:txBody>
      </p:sp>
    </p:spTree>
    <p:extLst>
      <p:ext uri="{BB962C8B-B14F-4D97-AF65-F5344CB8AC3E}">
        <p14:creationId xmlns:p14="http://schemas.microsoft.com/office/powerpoint/2010/main" val="2373052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906607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D7F15-8621-46FC-9580-081D81848721}" type="datetimeFigureOut">
              <a:rPr lang="en-CA" smtClean="0"/>
              <a:t>2023-03-14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98440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D7F15-8621-46FC-9580-081D81848721}" type="datetimeFigureOut">
              <a:rPr lang="en-CA" smtClean="0"/>
              <a:t>2023-03-14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857655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123603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36544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50981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74599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ECD7F15-8621-46FC-9580-081D81848721}" type="datetimeFigureOut">
              <a:rPr lang="en-CA" smtClean="0"/>
              <a:t>2023-03-14</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102365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2ECD7F15-8621-46FC-9580-081D81848721}" type="datetimeFigureOut">
              <a:rPr lang="en-CA" smtClean="0"/>
              <a:t>2023-03-14</a:t>
            </a:fld>
            <a:endParaRPr lang="en-CA"/>
          </a:p>
        </p:txBody>
      </p:sp>
      <p:sp>
        <p:nvSpPr>
          <p:cNvPr id="11" name="Footer Placeholder 10"/>
          <p:cNvSpPr>
            <a:spLocks noGrp="1"/>
          </p:cNvSpPr>
          <p:nvPr>
            <p:ph type="ftr" sz="quarter" idx="11"/>
          </p:nvPr>
        </p:nvSpPr>
        <p:spPr/>
        <p:txBody>
          <a:bodyPr/>
          <a:lstStyle/>
          <a:p>
            <a:endParaRPr lang="en-CA"/>
          </a:p>
        </p:txBody>
      </p:sp>
      <p:sp>
        <p:nvSpPr>
          <p:cNvPr id="12" name="Slide Number Placeholder 11"/>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353423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2ECD7F15-8621-46FC-9580-081D81848721}" type="datetimeFigureOut">
              <a:rPr lang="en-CA" smtClean="0"/>
              <a:t>2023-03-14</a:t>
            </a:fld>
            <a:endParaRPr lang="en-CA"/>
          </a:p>
        </p:txBody>
      </p:sp>
      <p:sp>
        <p:nvSpPr>
          <p:cNvPr id="7" name="Footer Placeholder 6"/>
          <p:cNvSpPr>
            <a:spLocks noGrp="1"/>
          </p:cNvSpPr>
          <p:nvPr>
            <p:ph type="ftr" sz="quarter" idx="11"/>
          </p:nvPr>
        </p:nvSpPr>
        <p:spPr/>
        <p:txBody>
          <a:bodyPr/>
          <a:lstStyle/>
          <a:p>
            <a:endParaRPr lang="en-CA"/>
          </a:p>
        </p:txBody>
      </p:sp>
      <p:sp>
        <p:nvSpPr>
          <p:cNvPr id="8" name="Slide Number Placeholder 7"/>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300850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ECD7F15-8621-46FC-9580-081D81848721}" type="datetimeFigureOut">
              <a:rPr lang="en-CA" smtClean="0"/>
              <a:t>2023-03-14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168348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ECD7F15-8621-46FC-9580-081D81848721}" type="datetimeFigureOut">
              <a:rPr lang="en-CA" smtClean="0"/>
              <a:t>2023-03-14</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82890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ECD7F15-8621-46FC-9580-081D81848721}" type="datetimeFigureOut">
              <a:rPr lang="en-CA" smtClean="0"/>
              <a:t>2023-03-14</a:t>
            </a:fld>
            <a:endParaRPr lang="en-CA"/>
          </a:p>
        </p:txBody>
      </p:sp>
      <p:sp>
        <p:nvSpPr>
          <p:cNvPr id="9" name="Footer Placeholder 8"/>
          <p:cNvSpPr>
            <a:spLocks noGrp="1"/>
          </p:cNvSpPr>
          <p:nvPr>
            <p:ph type="ftr" sz="quarter" idx="11"/>
          </p:nvPr>
        </p:nvSpPr>
        <p:spPr>
          <a:xfrm>
            <a:off x="3499101" y="6356350"/>
            <a:ext cx="5911517" cy="365125"/>
          </a:xfrm>
        </p:spPr>
        <p:txBody>
          <a:bodyPr/>
          <a:lstStyle/>
          <a:p>
            <a:endParaRPr lang="en-CA"/>
          </a:p>
        </p:txBody>
      </p:sp>
      <p:sp>
        <p:nvSpPr>
          <p:cNvPr id="10" name="Slide Number Placeholder 9"/>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542982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ECD7F15-8621-46FC-9580-081D81848721}" type="datetimeFigureOut">
              <a:rPr lang="en-CA" smtClean="0"/>
              <a:t>2023-03-14</a:t>
            </a:fld>
            <a:endParaRPr lang="en-CA"/>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CA"/>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F6F9049B-EB7E-4C43-8461-5873A93F8B98}" type="slidenum">
              <a:rPr lang="en-CA" smtClean="0"/>
              <a:t>‹#›</a:t>
            </a:fld>
            <a:endParaRPr lang="en-CA"/>
          </a:p>
        </p:txBody>
      </p:sp>
    </p:spTree>
    <p:extLst>
      <p:ext uri="{BB962C8B-B14F-4D97-AF65-F5344CB8AC3E}">
        <p14:creationId xmlns:p14="http://schemas.microsoft.com/office/powerpoint/2010/main" val="170031461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9" r:id="rId13"/>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A2C6E02-4848-8231-B17B-8B67481CB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802"/>
            <a:ext cx="2128116" cy="862426"/>
          </a:xfrm>
          <a:prstGeom prst="rect">
            <a:avLst/>
          </a:prstGeom>
        </p:spPr>
      </p:pic>
      <p:sp>
        <p:nvSpPr>
          <p:cNvPr id="29" name="TextBox 28">
            <a:extLst>
              <a:ext uri="{FF2B5EF4-FFF2-40B4-BE49-F238E27FC236}">
                <a16:creationId xmlns:a16="http://schemas.microsoft.com/office/drawing/2014/main" id="{9F2662CA-5D27-4A25-6671-C5D58064B20B}"/>
              </a:ext>
            </a:extLst>
          </p:cNvPr>
          <p:cNvSpPr txBox="1"/>
          <p:nvPr/>
        </p:nvSpPr>
        <p:spPr>
          <a:xfrm>
            <a:off x="6169315" y="3654770"/>
            <a:ext cx="5000616" cy="2754600"/>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defTabSz="457200">
              <a:defRPr/>
            </a:pPr>
            <a:r>
              <a:rPr lang="en-US" dirty="0">
                <a:solidFill>
                  <a:srgbClr val="000000"/>
                </a:solidFill>
                <a:latin typeface="Times New Roman" panose="02020603050405020304" pitchFamily="18" charset="0"/>
                <a:cs typeface="Times New Roman" panose="02020603050405020304" pitchFamily="18" charset="0"/>
              </a:rPr>
              <a:t>Sanjeev Kumar - Professor</a:t>
            </a:r>
          </a:p>
          <a:p>
            <a:pPr defTabSz="457200">
              <a:defRPr/>
            </a:pPr>
            <a:r>
              <a:rPr lang="en-US" dirty="0">
                <a:solidFill>
                  <a:srgbClr val="000000"/>
                </a:solidFill>
                <a:latin typeface="Times New Roman" panose="02020603050405020304" pitchFamily="18" charset="0"/>
                <a:cs typeface="Times New Roman" panose="02020603050405020304" pitchFamily="18" charset="0"/>
              </a:rPr>
              <a:t>Brunilda </a:t>
            </a:r>
            <a:r>
              <a:rPr lang="en-US" dirty="0" err="1">
                <a:solidFill>
                  <a:srgbClr val="000000"/>
                </a:solidFill>
                <a:latin typeface="Times New Roman" panose="02020603050405020304" pitchFamily="18" charset="0"/>
                <a:cs typeface="Times New Roman" panose="02020603050405020304" pitchFamily="18" charset="0"/>
              </a:rPr>
              <a:t>Xhaferllari</a:t>
            </a:r>
            <a:r>
              <a:rPr lang="en-US" dirty="0">
                <a:solidFill>
                  <a:srgbClr val="000000"/>
                </a:solidFill>
                <a:latin typeface="Times New Roman" panose="02020603050405020304" pitchFamily="18" charset="0"/>
                <a:cs typeface="Times New Roman" panose="02020603050405020304" pitchFamily="18" charset="0"/>
              </a:rPr>
              <a:t> – Project Manager</a:t>
            </a:r>
          </a:p>
          <a:p>
            <a:pPr defTabSz="457200">
              <a:defRPr/>
            </a:pPr>
            <a:r>
              <a:rPr lang="en-US" dirty="0">
                <a:solidFill>
                  <a:srgbClr val="000000"/>
                </a:solidFill>
                <a:latin typeface="Times New Roman" panose="02020603050405020304" pitchFamily="18" charset="0"/>
                <a:cs typeface="Times New Roman" panose="02020603050405020304" pitchFamily="18" charset="0"/>
              </a:rPr>
              <a:t>Rich Freeman – Faculty Mentor</a:t>
            </a:r>
          </a:p>
          <a:p>
            <a:pPr defTabSz="457200">
              <a:defRPr/>
            </a:pPr>
            <a:r>
              <a:rPr lang="en-US" b="1" dirty="0">
                <a:solidFill>
                  <a:srgbClr val="000000"/>
                </a:solidFill>
                <a:latin typeface="Times New Roman" panose="02020603050405020304" pitchFamily="18" charset="0"/>
                <a:cs typeface="Times New Roman" panose="02020603050405020304" pitchFamily="18" charset="0"/>
              </a:rPr>
              <a:t>AI Team:</a:t>
            </a:r>
            <a:endParaRPr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defTabSz="457200">
              <a:defRPr/>
            </a:pPr>
            <a:r>
              <a:rPr lang="en-US" dirty="0">
                <a:latin typeface="Times New Roman" panose="02020603050405020304" pitchFamily="18" charset="0"/>
                <a:cs typeface="Times New Roman" panose="02020603050405020304" pitchFamily="18" charset="0"/>
              </a:rPr>
              <a:t>Janvi Patel</a:t>
            </a:r>
            <a:endParaRPr lang="en-US" dirty="0">
              <a:solidFill>
                <a:prstClr val="black"/>
              </a:solidFill>
              <a:latin typeface="Times New Roman" panose="02020603050405020304" pitchFamily="18" charset="0"/>
              <a:cs typeface="Times New Roman" panose="02020603050405020304" pitchFamily="18" charset="0"/>
            </a:endParaRPr>
          </a:p>
          <a:p>
            <a:pPr defTabSz="457200">
              <a:defRPr/>
            </a:pPr>
            <a:r>
              <a:rPr lang="en-US" dirty="0" err="1">
                <a:latin typeface="Times New Roman" panose="02020603050405020304" pitchFamily="18" charset="0"/>
                <a:cs typeface="Times New Roman" panose="02020603050405020304" pitchFamily="18" charset="0"/>
              </a:rPr>
              <a:t>Fangji</a:t>
            </a:r>
            <a:r>
              <a:rPr lang="en-US" dirty="0">
                <a:latin typeface="Times New Roman" panose="02020603050405020304" pitchFamily="18" charset="0"/>
                <a:cs typeface="Times New Roman" panose="02020603050405020304" pitchFamily="18" charset="0"/>
              </a:rPr>
              <a:t> Chen</a:t>
            </a:r>
          </a:p>
          <a:p>
            <a:pPr defTabSz="457200">
              <a:defRPr/>
            </a:pPr>
            <a:r>
              <a:rPr lang="en-US" dirty="0" err="1">
                <a:latin typeface="Times New Roman" panose="02020603050405020304" pitchFamily="18" charset="0"/>
                <a:cs typeface="Times New Roman" panose="02020603050405020304" pitchFamily="18" charset="0"/>
              </a:rPr>
              <a:t>Scaria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Ouseph</a:t>
            </a:r>
            <a:r>
              <a:rPr lang="en-US" dirty="0">
                <a:latin typeface="Times New Roman" panose="02020603050405020304" pitchFamily="18" charset="0"/>
                <a:cs typeface="Times New Roman" panose="02020603050405020304" pitchFamily="18" charset="0"/>
              </a:rPr>
              <a:t> Kurian</a:t>
            </a:r>
          </a:p>
          <a:p>
            <a:pPr defTabSz="457200">
              <a:defRPr/>
            </a:pPr>
            <a:r>
              <a:rPr lang="en-US" dirty="0">
                <a:latin typeface="Times New Roman" panose="02020603050405020304" pitchFamily="18" charset="0"/>
                <a:cs typeface="Times New Roman" panose="02020603050405020304" pitchFamily="18" charset="0"/>
              </a:rPr>
              <a:t>Date: 02-09-2023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97F15C4B-C6F1-420C-AE3D-F5B9F6E3A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37919" y="2925297"/>
            <a:ext cx="5299738" cy="36634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DFD1A8-A2E9-E92D-DFF9-2607A9CBDC4C}"/>
              </a:ext>
            </a:extLst>
          </p:cNvPr>
          <p:cNvSpPr txBox="1"/>
          <p:nvPr/>
        </p:nvSpPr>
        <p:spPr>
          <a:xfrm>
            <a:off x="7725560" y="877727"/>
            <a:ext cx="2349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panose="02020603050405020304" pitchFamily="18" charset="0"/>
                <a:ea typeface="Calibri"/>
                <a:cs typeface="Times New Roman" panose="02020603050405020304" pitchFamily="18" charset="0"/>
              </a:rPr>
              <a:t>for Dr. Alex Smith</a:t>
            </a:r>
          </a:p>
        </p:txBody>
      </p:sp>
      <p:sp>
        <p:nvSpPr>
          <p:cNvPr id="3" name="TextBox 2">
            <a:extLst>
              <a:ext uri="{FF2B5EF4-FFF2-40B4-BE49-F238E27FC236}">
                <a16:creationId xmlns:a16="http://schemas.microsoft.com/office/drawing/2014/main" id="{70255D59-E584-F56E-385B-06B2A2F1CE9E}"/>
              </a:ext>
            </a:extLst>
          </p:cNvPr>
          <p:cNvSpPr txBox="1"/>
          <p:nvPr/>
        </p:nvSpPr>
        <p:spPr>
          <a:xfrm>
            <a:off x="3341130" y="40633"/>
            <a:ext cx="6654498" cy="913182"/>
          </a:xfrm>
          <a:prstGeom prst="rect">
            <a:avLst/>
          </a:prstGeom>
        </p:spPr>
        <p:txBody>
          <a:bodyPr vert="horz" lIns="91440" tIns="45720" rIns="91440" bIns="45720" rtlCol="0" anchor="b">
            <a:normAutofit/>
          </a:bodyPr>
          <a:lstStyle/>
          <a:p>
            <a:pPr algn="r">
              <a:lnSpc>
                <a:spcPct val="90000"/>
              </a:lnSpc>
              <a:spcBef>
                <a:spcPct val="0"/>
              </a:spcBef>
              <a:spcAft>
                <a:spcPts val="600"/>
              </a:spcAft>
              <a:defRPr/>
            </a:pPr>
            <a:r>
              <a:rPr lang="en-US" sz="3600" b="1" dirty="0">
                <a:latin typeface="Times New Roman" panose="02020603050405020304" pitchFamily="18" charset="0"/>
                <a:cs typeface="Times New Roman" panose="02020603050405020304" pitchFamily="18" charset="0"/>
              </a:rPr>
              <a:t> Smart Beach by Bruce County</a:t>
            </a:r>
            <a:endParaRPr lang="en-US" sz="3600" b="1" i="0" u="none" strike="noStrike" kern="1200" cap="none" spc="0" normalizeH="0" baseline="0" noProof="0" dirty="0">
              <a:ln>
                <a:noFill/>
              </a:ln>
              <a:effectLst/>
              <a:uLnTx/>
              <a:uFillTx/>
              <a:latin typeface="Times New Roman" panose="02020603050405020304" pitchFamily="18" charset="0"/>
              <a:ea typeface="Calibri Light"/>
              <a:cs typeface="Times New Roman" panose="02020603050405020304" pitchFamily="18" charset="0"/>
            </a:endParaRPr>
          </a:p>
        </p:txBody>
      </p:sp>
    </p:spTree>
    <p:extLst>
      <p:ext uri="{BB962C8B-B14F-4D97-AF65-F5344CB8AC3E}">
        <p14:creationId xmlns:p14="http://schemas.microsoft.com/office/powerpoint/2010/main" val="22414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lvl="0">
              <a:lnSpc>
                <a:spcPct val="90000"/>
              </a:lnSpc>
              <a:defRPr/>
            </a:pPr>
            <a:r>
              <a:rPr lang="fr-FR" sz="5400" dirty="0">
                <a:latin typeface="Times New Roman" panose="02020603050405020304" pitchFamily="18" charset="0"/>
                <a:cs typeface="Times New Roman" panose="02020603050405020304" pitchFamily="18" charset="0"/>
              </a:rPr>
              <a:t>Thank </a:t>
            </a:r>
            <a:r>
              <a:rPr lang="en-CA" sz="5400" dirty="0">
                <a:latin typeface="Times New Roman" panose="02020603050405020304" pitchFamily="18" charset="0"/>
                <a:cs typeface="Times New Roman" panose="02020603050405020304" pitchFamily="18" charset="0"/>
              </a:rPr>
              <a:t>you</a:t>
            </a:r>
            <a:r>
              <a:rPr lang="fr-FR" sz="5400" dirty="0">
                <a:latin typeface="Times New Roman" panose="02020603050405020304" pitchFamily="18" charset="0"/>
                <a:cs typeface="Times New Roman" panose="02020603050405020304" pitchFamily="18" charset="0"/>
              </a:rPr>
              <a:t>!</a:t>
            </a:r>
          </a:p>
          <a:p>
            <a:pPr lvl="0">
              <a:lnSpc>
                <a:spcPct val="90000"/>
              </a:lnSpc>
              <a:defRPr/>
            </a:pPr>
            <a:r>
              <a:rPr lang="fr-FR" sz="5400" dirty="0">
                <a:solidFill>
                  <a:srgbClr val="1D9A78"/>
                </a:solidFill>
                <a:latin typeface="Times New Roman" panose="02020603050405020304" pitchFamily="18" charset="0"/>
                <a:cs typeface="Times New Roman" panose="02020603050405020304" pitchFamily="18" charset="0"/>
              </a:rPr>
              <a:t>Questions?</a:t>
            </a:r>
          </a:p>
        </p:txBody>
      </p:sp>
    </p:spTree>
    <p:extLst>
      <p:ext uri="{BB962C8B-B14F-4D97-AF65-F5344CB8AC3E}">
        <p14:creationId xmlns:p14="http://schemas.microsoft.com/office/powerpoint/2010/main" val="25852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1E3D-E92E-A5A6-71FA-9392A73949B2}"/>
              </a:ext>
            </a:extLst>
          </p:cNvPr>
          <p:cNvSpPr>
            <a:spLocks noGrp="1"/>
          </p:cNvSpPr>
          <p:nvPr>
            <p:ph type="title"/>
          </p:nvPr>
        </p:nvSpPr>
        <p:spPr>
          <a:xfrm>
            <a:off x="67982" y="-22884"/>
            <a:ext cx="10547767" cy="1178727"/>
          </a:xfrm>
        </p:spPr>
        <p:txBody>
          <a:bodyPr>
            <a:normAutofit/>
          </a:bodyPr>
          <a:lstStyle/>
          <a:p>
            <a:pPr algn="ctr"/>
            <a:r>
              <a:rPr lang="en-US" sz="2800" dirty="0">
                <a:solidFill>
                  <a:schemeClr val="tx1"/>
                </a:solidFill>
                <a:latin typeface="Times New Roman" panose="02020603050405020304" pitchFamily="18" charset="0"/>
                <a:ea typeface="Segoe UI Black" panose="020B0A02040204020203" pitchFamily="34" charset="0"/>
                <a:cs typeface="Times New Roman" panose="02020603050405020304" pitchFamily="18" charset="0"/>
              </a:rPr>
              <a:t>Additional activities since the last report(Updates of 3 weeks)</a:t>
            </a:r>
          </a:p>
        </p:txBody>
      </p:sp>
      <p:sp>
        <p:nvSpPr>
          <p:cNvPr id="12" name="TextBox 11">
            <a:extLst>
              <a:ext uri="{FF2B5EF4-FFF2-40B4-BE49-F238E27FC236}">
                <a16:creationId xmlns:a16="http://schemas.microsoft.com/office/drawing/2014/main" id="{2A76B0D1-CB9B-FA42-1769-5F50E7A42164}"/>
              </a:ext>
            </a:extLst>
          </p:cNvPr>
          <p:cNvSpPr txBox="1"/>
          <p:nvPr/>
        </p:nvSpPr>
        <p:spPr>
          <a:xfrm>
            <a:off x="549660" y="2677416"/>
            <a:ext cx="5132206"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Work:</a:t>
            </a:r>
            <a:endParaRPr kumimoji="0" lang="fr-FR" sz="20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8E797F6-9194-29B5-F4FE-533D3A036002}"/>
              </a:ext>
            </a:extLst>
          </p:cNvPr>
          <p:cNvSpPr txBox="1"/>
          <p:nvPr/>
        </p:nvSpPr>
        <p:spPr>
          <a:xfrm>
            <a:off x="463866" y="3188542"/>
            <a:ext cx="7237839" cy="15771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We were working on Image Classification.</a:t>
            </a: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There are few models to compare accuracy.</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CSRNet</a:t>
            </a:r>
            <a:endParaRPr lang="en-US" sz="14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Faster R-CNN</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DenseNet</a:t>
            </a:r>
            <a:endParaRPr lang="en-US" sz="1400" dirty="0">
              <a:latin typeface="Times New Roman" panose="02020603050405020304" pitchFamily="18" charset="0"/>
              <a:cs typeface="Times New Roman" panose="02020603050405020304" pitchFamily="18" charset="0"/>
            </a:endParaRPr>
          </a:p>
        </p:txBody>
      </p:sp>
      <p:pic>
        <p:nvPicPr>
          <p:cNvPr id="20" name="Graphic 19">
            <a:extLst>
              <a:ext uri="{FF2B5EF4-FFF2-40B4-BE49-F238E27FC236}">
                <a16:creationId xmlns:a16="http://schemas.microsoft.com/office/drawing/2014/main" id="{19657940-EB2F-496D-A53A-A0BFE0BBAE5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408" y="2701509"/>
            <a:ext cx="300458" cy="300458"/>
          </a:xfrm>
          <a:prstGeom prst="rect">
            <a:avLst/>
          </a:prstGeom>
        </p:spPr>
      </p:pic>
    </p:spTree>
    <p:extLst>
      <p:ext uri="{BB962C8B-B14F-4D97-AF65-F5344CB8AC3E}">
        <p14:creationId xmlns:p14="http://schemas.microsoft.com/office/powerpoint/2010/main" val="4519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0863-E0D1-11D7-C1D5-38384D484601}"/>
              </a:ext>
            </a:extLst>
          </p:cNvPr>
          <p:cNvSpPr>
            <a:spLocks noGrp="1"/>
          </p:cNvSpPr>
          <p:nvPr>
            <p:ph type="title"/>
          </p:nvPr>
        </p:nvSpPr>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Image classification</a:t>
            </a:r>
            <a:br>
              <a:rPr lang="en-US" sz="2800" dirty="0">
                <a:solidFill>
                  <a:schemeClr val="tx1"/>
                </a:solidFill>
                <a:latin typeface="Times New Roman" panose="02020603050405020304" pitchFamily="18" charset="0"/>
                <a:cs typeface="Times New Roman" panose="02020603050405020304" pitchFamily="18" charset="0"/>
              </a:rPr>
            </a:br>
            <a:endParaRPr lang="en-CN" sz="28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B56EF2-0258-E132-9CB7-D23999471141}"/>
              </a:ext>
            </a:extLst>
          </p:cNvPr>
          <p:cNvSpPr>
            <a:spLocks noGrp="1"/>
          </p:cNvSpPr>
          <p:nvPr>
            <p:ph idx="1"/>
          </p:nvPr>
        </p:nvSpPr>
        <p:spPr/>
        <p:txBody>
          <a:bodyPr numCol="2">
            <a:normAutofit fontScale="92500" lnSpcReduction="20000"/>
          </a:bodyPr>
          <a:lstStyle/>
          <a:p>
            <a:r>
              <a:rPr lang="en-US">
                <a:latin typeface="Times New Roman" panose="02020603050405020304" pitchFamily="18" charset="0"/>
                <a:cs typeface="Times New Roman" panose="02020603050405020304" pitchFamily="18" charset="0"/>
              </a:rPr>
              <a:t>Main purpose of Image classification is for crowd density and camera angle.</a:t>
            </a:r>
          </a:p>
          <a:p>
            <a:r>
              <a:rPr lang="en-US">
                <a:latin typeface="Times New Roman" panose="02020603050405020304" pitchFamily="18" charset="0"/>
                <a:cs typeface="Times New Roman" panose="02020603050405020304" pitchFamily="18" charset="0"/>
              </a:rPr>
              <a:t>Some of the models that work best for crowd density are:</a:t>
            </a:r>
          </a:p>
          <a:p>
            <a:pPr lvl="1"/>
            <a:r>
              <a:rPr lang="en-US" err="1">
                <a:latin typeface="Times New Roman" panose="02020603050405020304" pitchFamily="18" charset="0"/>
                <a:cs typeface="Times New Roman" panose="02020603050405020304" pitchFamily="18" charset="0"/>
              </a:rPr>
              <a:t>CSRNet</a:t>
            </a:r>
            <a:r>
              <a:rPr lang="en-US">
                <a:latin typeface="Times New Roman" panose="02020603050405020304" pitchFamily="18" charset="0"/>
                <a:cs typeface="Times New Roman" panose="02020603050405020304" pitchFamily="18" charset="0"/>
              </a:rPr>
              <a:t>.</a:t>
            </a:r>
          </a:p>
          <a:p>
            <a:pPr lvl="1"/>
            <a:r>
              <a:rPr lang="en-US" err="1">
                <a:latin typeface="Times New Roman" panose="02020603050405020304" pitchFamily="18" charset="0"/>
                <a:cs typeface="Times New Roman" panose="02020603050405020304" pitchFamily="18" charset="0"/>
              </a:rPr>
              <a:t>DenseNet</a:t>
            </a:r>
            <a:r>
              <a:rPr lang="en-US">
                <a:latin typeface="Times New Roman" panose="02020603050405020304" pitchFamily="18" charset="0"/>
                <a:cs typeface="Times New Roman" panose="02020603050405020304" pitchFamily="18" charset="0"/>
              </a:rPr>
              <a:t>.</a:t>
            </a:r>
          </a:p>
          <a:p>
            <a:pPr lvl="1"/>
            <a:r>
              <a:rPr lang="en-US">
                <a:latin typeface="Times New Roman" panose="02020603050405020304" pitchFamily="18" charset="0"/>
                <a:cs typeface="Times New Roman" panose="02020603050405020304" pitchFamily="18" charset="0"/>
              </a:rPr>
              <a:t>R-CNN.</a:t>
            </a:r>
          </a:p>
          <a:p>
            <a:r>
              <a:rPr lang="en-US">
                <a:latin typeface="Times New Roman" panose="02020603050405020304" pitchFamily="18" charset="0"/>
                <a:cs typeface="Times New Roman" panose="02020603050405020304" pitchFamily="18" charset="0"/>
              </a:rPr>
              <a:t>All these algorithms work in different situations same as for crowd counting.</a:t>
            </a:r>
          </a:p>
          <a:p>
            <a:r>
              <a:rPr lang="en-US" err="1">
                <a:latin typeface="Times New Roman" panose="02020603050405020304" pitchFamily="18" charset="0"/>
                <a:cs typeface="Times New Roman" panose="02020603050405020304" pitchFamily="18" charset="0"/>
              </a:rPr>
              <a:t>CSRNet</a:t>
            </a:r>
            <a:r>
              <a:rPr lang="en-US">
                <a:latin typeface="Times New Roman" panose="02020603050405020304" pitchFamily="18" charset="0"/>
                <a:cs typeface="Times New Roman" panose="02020603050405020304" pitchFamily="18" charset="0"/>
              </a:rPr>
              <a:t> is the short form of Convolution Neural network that uses feature extraction for crowd density classification.</a:t>
            </a:r>
          </a:p>
          <a:p>
            <a:r>
              <a:rPr lang="en-US" err="1">
                <a:latin typeface="Times New Roman" panose="02020603050405020304" pitchFamily="18" charset="0"/>
                <a:cs typeface="Times New Roman" panose="02020603050405020304" pitchFamily="18" charset="0"/>
              </a:rPr>
              <a:t>DenseNet</a:t>
            </a:r>
            <a:r>
              <a:rPr lang="en-US">
                <a:latin typeface="Times New Roman" panose="02020603050405020304" pitchFamily="18" charset="0"/>
                <a:cs typeface="Times New Roman" panose="02020603050405020304" pitchFamily="18" charset="0"/>
              </a:rPr>
              <a:t> is specialized for image classification tasks.</a:t>
            </a:r>
          </a:p>
          <a:p>
            <a:r>
              <a:rPr lang="en-US">
                <a:latin typeface="Times New Roman" panose="02020603050405020304" pitchFamily="18" charset="0"/>
                <a:cs typeface="Times New Roman" panose="02020603050405020304" pitchFamily="18" charset="0"/>
              </a:rPr>
              <a:t>R-CNN Region-Based Convolution Neural Network, the major benefit of which can be classified based on region segmentation. </a:t>
            </a:r>
          </a:p>
          <a:p>
            <a:r>
              <a:rPr lang="en-US">
                <a:latin typeface="Times New Roman" panose="02020603050405020304" pitchFamily="18" charset="0"/>
                <a:cs typeface="Times New Roman" panose="02020603050405020304" pitchFamily="18" charset="0"/>
              </a:rPr>
              <a:t>All these models are trained on the dataset for this specific project to classify the images.</a:t>
            </a:r>
          </a:p>
          <a:p>
            <a:r>
              <a:rPr lang="en-US">
                <a:latin typeface="Times New Roman" panose="02020603050405020304" pitchFamily="18" charset="0"/>
                <a:cs typeface="Times New Roman" panose="02020603050405020304" pitchFamily="18" charset="0"/>
              </a:rPr>
              <a:t>The classification, for now, is done in 3 classes.</a:t>
            </a:r>
          </a:p>
          <a:p>
            <a:r>
              <a:rPr lang="en-US">
                <a:latin typeface="Times New Roman" panose="02020603050405020304" pitchFamily="18" charset="0"/>
                <a:cs typeface="Times New Roman" panose="02020603050405020304" pitchFamily="18" charset="0"/>
              </a:rPr>
              <a:t>One, in which people can be identified clearly.</a:t>
            </a:r>
          </a:p>
          <a:p>
            <a:r>
              <a:rPr lang="en-US">
                <a:latin typeface="Times New Roman" panose="02020603050405020304" pitchFamily="18" charset="0"/>
                <a:cs typeface="Times New Roman" panose="02020603050405020304" pitchFamily="18" charset="0"/>
              </a:rPr>
              <a:t>Second, in which the images are not too crowded or the camera distance is not so far.</a:t>
            </a:r>
          </a:p>
          <a:p>
            <a:r>
              <a:rPr lang="en-US">
                <a:latin typeface="Times New Roman" panose="02020603050405020304" pitchFamily="18" charset="0"/>
                <a:cs typeface="Times New Roman" panose="02020603050405020304" pitchFamily="18" charset="0"/>
              </a:rPr>
              <a:t>Third, in which images are more crowded and the distance is far (forming a cluster).</a:t>
            </a:r>
          </a:p>
          <a:p>
            <a:endParaRPr lang="en-CN">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8446B80-BE48-DB8C-AEDD-5C39D8D6E0C7}"/>
              </a:ext>
            </a:extLst>
          </p:cNvPr>
          <p:cNvSpPr txBox="1"/>
          <p:nvPr/>
        </p:nvSpPr>
        <p:spPr>
          <a:xfrm>
            <a:off x="217714" y="0"/>
            <a:ext cx="11190515" cy="523220"/>
          </a:xfrm>
          <a:prstGeom prst="rect">
            <a:avLst/>
          </a:prstGeom>
          <a:noFill/>
        </p:spPr>
        <p:txBody>
          <a:bodyPr wrap="square" rtlCol="0">
            <a:spAutoFit/>
          </a:bodyPr>
          <a:lstStyle/>
          <a:p>
            <a:r>
              <a:rPr lang="en-CA" sz="2800" dirty="0">
                <a:latin typeface="Times New Roman" panose="02020603050405020304" pitchFamily="18" charset="0"/>
                <a:cs typeface="Times New Roman" panose="02020603050405020304" pitchFamily="18" charset="0"/>
              </a:rPr>
              <a:t>                                            Individual Status Report - Janvi</a:t>
            </a:r>
          </a:p>
        </p:txBody>
      </p:sp>
    </p:spTree>
    <p:extLst>
      <p:ext uri="{BB962C8B-B14F-4D97-AF65-F5344CB8AC3E}">
        <p14:creationId xmlns:p14="http://schemas.microsoft.com/office/powerpoint/2010/main" val="128394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9BCF-56A9-5D73-6610-E87D582EAB5B}"/>
              </a:ext>
            </a:extLst>
          </p:cNvPr>
          <p:cNvSpPr>
            <a:spLocks noGrp="1"/>
          </p:cNvSpPr>
          <p:nvPr>
            <p:ph type="title"/>
          </p:nvPr>
        </p:nvSpPr>
        <p:spPr>
          <a:xfrm>
            <a:off x="252919" y="1"/>
            <a:ext cx="10580544" cy="984068"/>
          </a:xfrm>
        </p:spPr>
        <p:txBody>
          <a:bodyPr>
            <a:normAutofit/>
          </a:bodyPr>
          <a:lstStyle/>
          <a:p>
            <a:pPr algn="ctr"/>
            <a:r>
              <a:rPr lang="en-US" sz="2800" dirty="0">
                <a:solidFill>
                  <a:schemeClr val="tx1"/>
                </a:solidFill>
                <a:latin typeface="Times New Roman" panose="02020603050405020304" pitchFamily="18" charset="0"/>
                <a:ea typeface="+mj-lt"/>
                <a:cs typeface="Times New Roman" panose="02020603050405020304" pitchFamily="18" charset="0"/>
              </a:rPr>
              <a:t>                                 IMAGE CLASSIFICATION -- Model</a:t>
            </a:r>
            <a:r>
              <a:rPr lang="en-US" sz="2800" dirty="0">
                <a:solidFill>
                  <a:schemeClr val="tx1"/>
                </a:solidFill>
                <a:latin typeface="Times New Roman" panose="02020603050405020304" pitchFamily="18" charset="0"/>
                <a:cs typeface="Times New Roman" panose="02020603050405020304" pitchFamily="18" charset="0"/>
              </a:rPr>
              <a:t> Comparison</a:t>
            </a:r>
          </a:p>
        </p:txBody>
      </p:sp>
      <p:pic>
        <p:nvPicPr>
          <p:cNvPr id="4" name="Picture 3" descr="Graphical user interface, text, application&#10;&#10;Description automatically generated">
            <a:extLst>
              <a:ext uri="{FF2B5EF4-FFF2-40B4-BE49-F238E27FC236}">
                <a16:creationId xmlns:a16="http://schemas.microsoft.com/office/drawing/2014/main" id="{D53ED1E7-32F9-4650-FD7D-B1391D8C10DE}"/>
              </a:ext>
            </a:extLst>
          </p:cNvPr>
          <p:cNvPicPr>
            <a:picLocks noChangeAspect="1"/>
          </p:cNvPicPr>
          <p:nvPr/>
        </p:nvPicPr>
        <p:blipFill rotWithShape="1">
          <a:blip r:embed="rId2">
            <a:extLst>
              <a:ext uri="{28A0092B-C50C-407E-A947-70E740481C1C}">
                <a14:useLocalDpi xmlns:a14="http://schemas.microsoft.com/office/drawing/2010/main" val="0"/>
              </a:ext>
            </a:extLst>
          </a:blip>
          <a:srcRect l="15699" t="31315" r="36672" b="25260"/>
          <a:stretch/>
        </p:blipFill>
        <p:spPr>
          <a:xfrm>
            <a:off x="421000" y="2488924"/>
            <a:ext cx="5226343" cy="2978091"/>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EC2C0B99-3F7F-33C8-DA5F-4E567C6E4E8B}"/>
              </a:ext>
            </a:extLst>
          </p:cNvPr>
          <p:cNvPicPr>
            <a:picLocks noChangeAspect="1"/>
          </p:cNvPicPr>
          <p:nvPr/>
        </p:nvPicPr>
        <p:blipFill rotWithShape="1">
          <a:blip r:embed="rId3">
            <a:extLst>
              <a:ext uri="{28A0092B-C50C-407E-A947-70E740481C1C}">
                <a14:useLocalDpi xmlns:a14="http://schemas.microsoft.com/office/drawing/2010/main" val="0"/>
              </a:ext>
            </a:extLst>
          </a:blip>
          <a:srcRect l="15240" t="63687" r="47299" b="18410"/>
          <a:stretch/>
        </p:blipFill>
        <p:spPr>
          <a:xfrm>
            <a:off x="6544658" y="2482851"/>
            <a:ext cx="4114292" cy="1495119"/>
          </a:xfrm>
          <a:prstGeom prst="rect">
            <a:avLst/>
          </a:prstGeom>
        </p:spPr>
      </p:pic>
      <p:sp>
        <p:nvSpPr>
          <p:cNvPr id="6" name="TextBox 5">
            <a:extLst>
              <a:ext uri="{FF2B5EF4-FFF2-40B4-BE49-F238E27FC236}">
                <a16:creationId xmlns:a16="http://schemas.microsoft.com/office/drawing/2014/main" id="{B9CE8268-B3BD-D14F-F82E-0836EFDC929E}"/>
              </a:ext>
            </a:extLst>
          </p:cNvPr>
          <p:cNvSpPr txBox="1"/>
          <p:nvPr/>
        </p:nvSpPr>
        <p:spPr>
          <a:xfrm>
            <a:off x="674192" y="2013872"/>
            <a:ext cx="4253218" cy="369332"/>
          </a:xfrm>
          <a:prstGeom prst="rect">
            <a:avLst/>
          </a:prstGeom>
          <a:noFill/>
        </p:spPr>
        <p:txBody>
          <a:bodyPr wrap="square" lIns="91440" tIns="45720" rIns="91440" bIns="45720" rtlCol="0" anchor="t">
            <a:spAutoFit/>
          </a:bodyPr>
          <a:lstStyle/>
          <a:p>
            <a:r>
              <a:rPr lang="en-CA" dirty="0" err="1">
                <a:latin typeface="Times New Roman" panose="02020603050405020304" pitchFamily="18" charset="0"/>
                <a:cs typeface="Times New Roman" panose="02020603050405020304" pitchFamily="18" charset="0"/>
              </a:rPr>
              <a:t>CSRNet</a:t>
            </a:r>
            <a:endParaRPr lang="en-CA"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529697E-7A42-2008-85A0-F3CB2A96FB38}"/>
              </a:ext>
            </a:extLst>
          </p:cNvPr>
          <p:cNvSpPr txBox="1"/>
          <p:nvPr/>
        </p:nvSpPr>
        <p:spPr>
          <a:xfrm>
            <a:off x="6544658" y="2013872"/>
            <a:ext cx="1820411" cy="369332"/>
          </a:xfrm>
          <a:prstGeom prst="rect">
            <a:avLst/>
          </a:prstGeom>
          <a:noFill/>
        </p:spPr>
        <p:txBody>
          <a:bodyPr wrap="square" lIns="91440" tIns="45720" rIns="91440" bIns="45720" rtlCol="0" anchor="t">
            <a:spAutoFit/>
          </a:bodyPr>
          <a:lstStyle/>
          <a:p>
            <a:r>
              <a:rPr lang="en-CA" err="1">
                <a:latin typeface="Times New Roman" panose="02020603050405020304" pitchFamily="18" charset="0"/>
                <a:cs typeface="Times New Roman" panose="02020603050405020304" pitchFamily="18" charset="0"/>
              </a:rPr>
              <a:t>DenseNet</a:t>
            </a:r>
            <a:endParaRPr lang="en-CA">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495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0A63-CAF1-7070-4CDF-23B4876E91FB}"/>
              </a:ext>
            </a:extLst>
          </p:cNvPr>
          <p:cNvSpPr>
            <a:spLocks noGrp="1"/>
          </p:cNvSpPr>
          <p:nvPr>
            <p:ph type="title"/>
          </p:nvPr>
        </p:nvSpPr>
        <p:spPr>
          <a:xfrm>
            <a:off x="252919" y="69670"/>
            <a:ext cx="11312064" cy="1558834"/>
          </a:xfrm>
        </p:spPr>
        <p:txBody>
          <a:bodyPr>
            <a:normAutofit/>
          </a:bodyPr>
          <a:lstStyle/>
          <a:p>
            <a:pPr algn="ctr"/>
            <a:r>
              <a:rPr lang="en-US" sz="2800" dirty="0">
                <a:solidFill>
                  <a:schemeClr val="tx1"/>
                </a:solidFill>
                <a:latin typeface="Times New Roman" panose="02020603050405020304" pitchFamily="18" charset="0"/>
                <a:ea typeface="+mj-lt"/>
                <a:cs typeface="Times New Roman" panose="02020603050405020304" pitchFamily="18" charset="0"/>
              </a:rPr>
              <a:t>IMAGE CLASSIFICATION -- MODEL COMPARISON</a:t>
            </a:r>
          </a:p>
          <a:p>
            <a:pPr algn="ct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Graphical user interface, text&#10;&#10;Description automatically generated">
            <a:extLst>
              <a:ext uri="{FF2B5EF4-FFF2-40B4-BE49-F238E27FC236}">
                <a16:creationId xmlns:a16="http://schemas.microsoft.com/office/drawing/2014/main" id="{B9F10694-7B3D-F702-0860-BA3818164362}"/>
              </a:ext>
            </a:extLst>
          </p:cNvPr>
          <p:cNvPicPr>
            <a:picLocks noChangeAspect="1"/>
          </p:cNvPicPr>
          <p:nvPr/>
        </p:nvPicPr>
        <p:blipFill rotWithShape="1">
          <a:blip r:embed="rId2">
            <a:extLst>
              <a:ext uri="{28A0092B-C50C-407E-A947-70E740481C1C}">
                <a14:useLocalDpi xmlns:a14="http://schemas.microsoft.com/office/drawing/2010/main" val="0"/>
              </a:ext>
            </a:extLst>
          </a:blip>
          <a:srcRect l="16421" t="66939" r="47005" b="14269"/>
          <a:stretch/>
        </p:blipFill>
        <p:spPr>
          <a:xfrm>
            <a:off x="455927" y="2410640"/>
            <a:ext cx="3546665" cy="1372303"/>
          </a:xfrm>
          <a:prstGeom prst="rect">
            <a:avLst/>
          </a:prstGeom>
        </p:spPr>
      </p:pic>
      <p:sp>
        <p:nvSpPr>
          <p:cNvPr id="5" name="TextBox 4">
            <a:extLst>
              <a:ext uri="{FF2B5EF4-FFF2-40B4-BE49-F238E27FC236}">
                <a16:creationId xmlns:a16="http://schemas.microsoft.com/office/drawing/2014/main" id="{1495DF3E-66E0-59D2-01CF-0AFF066A66BA}"/>
              </a:ext>
            </a:extLst>
          </p:cNvPr>
          <p:cNvSpPr txBox="1"/>
          <p:nvPr/>
        </p:nvSpPr>
        <p:spPr>
          <a:xfrm>
            <a:off x="389425" y="1932608"/>
            <a:ext cx="3058511" cy="369332"/>
          </a:xfrm>
          <a:prstGeom prst="rect">
            <a:avLst/>
          </a:prstGeom>
          <a:noFill/>
        </p:spPr>
        <p:txBody>
          <a:bodyPr wrap="square" lIns="91440" tIns="45720" rIns="91440" bIns="45720" rtlCol="0" anchor="t">
            <a:spAutoFit/>
          </a:bodyPr>
          <a:lstStyle/>
          <a:p>
            <a:r>
              <a:rPr lang="en-CA" dirty="0" err="1">
                <a:latin typeface="Times New Roman" panose="02020603050405020304" pitchFamily="18" charset="0"/>
                <a:cs typeface="Times New Roman" panose="02020603050405020304" pitchFamily="18" charset="0"/>
              </a:rPr>
              <a:t>DenseNet</a:t>
            </a:r>
            <a:r>
              <a:rPr lang="en-CA" dirty="0">
                <a:latin typeface="Times New Roman" panose="02020603050405020304" pitchFamily="18" charset="0"/>
                <a:cs typeface="Times New Roman" panose="02020603050405020304" pitchFamily="18" charset="0"/>
              </a:rPr>
              <a:t> with 50 epoch</a:t>
            </a:r>
          </a:p>
        </p:txBody>
      </p:sp>
      <p:pic>
        <p:nvPicPr>
          <p:cNvPr id="6" name="Picture 5" descr="Graphical user interface, text&#10;&#10;Description automatically generated">
            <a:extLst>
              <a:ext uri="{FF2B5EF4-FFF2-40B4-BE49-F238E27FC236}">
                <a16:creationId xmlns:a16="http://schemas.microsoft.com/office/drawing/2014/main" id="{583FFE59-2750-3267-6087-4A98678EC176}"/>
              </a:ext>
            </a:extLst>
          </p:cNvPr>
          <p:cNvPicPr>
            <a:picLocks noChangeAspect="1"/>
          </p:cNvPicPr>
          <p:nvPr/>
        </p:nvPicPr>
        <p:blipFill rotWithShape="1">
          <a:blip r:embed="rId3">
            <a:extLst>
              <a:ext uri="{28A0092B-C50C-407E-A947-70E740481C1C}">
                <a14:useLocalDpi xmlns:a14="http://schemas.microsoft.com/office/drawing/2010/main" val="0"/>
              </a:ext>
            </a:extLst>
          </a:blip>
          <a:srcRect l="16689" t="46437" r="17624" b="9305"/>
          <a:stretch/>
        </p:blipFill>
        <p:spPr>
          <a:xfrm>
            <a:off x="5024671" y="2410640"/>
            <a:ext cx="6183086" cy="2844951"/>
          </a:xfrm>
          <a:prstGeom prst="rect">
            <a:avLst/>
          </a:prstGeom>
        </p:spPr>
      </p:pic>
      <p:sp>
        <p:nvSpPr>
          <p:cNvPr id="7" name="TextBox 6">
            <a:extLst>
              <a:ext uri="{FF2B5EF4-FFF2-40B4-BE49-F238E27FC236}">
                <a16:creationId xmlns:a16="http://schemas.microsoft.com/office/drawing/2014/main" id="{989948DF-1794-3C95-0A65-42914BC14B7D}"/>
              </a:ext>
            </a:extLst>
          </p:cNvPr>
          <p:cNvSpPr txBox="1"/>
          <p:nvPr/>
        </p:nvSpPr>
        <p:spPr>
          <a:xfrm>
            <a:off x="4944027" y="1932608"/>
            <a:ext cx="2256639" cy="369332"/>
          </a:xfrm>
          <a:prstGeom prst="rect">
            <a:avLst/>
          </a:prstGeom>
          <a:noFill/>
        </p:spPr>
        <p:txBody>
          <a:bodyPr wrap="square" lIns="91440" tIns="45720" rIns="91440" bIns="45720" rtlCol="0" anchor="t">
            <a:spAutoFit/>
          </a:bodyPr>
          <a:lstStyle/>
          <a:p>
            <a:r>
              <a:rPr lang="en-CA">
                <a:latin typeface="Times New Roman" panose="02020603050405020304" pitchFamily="18" charset="0"/>
                <a:cs typeface="Times New Roman" panose="02020603050405020304" pitchFamily="18" charset="0"/>
              </a:rPr>
              <a:t>Faster RCNN</a:t>
            </a:r>
          </a:p>
        </p:txBody>
      </p:sp>
    </p:spTree>
    <p:extLst>
      <p:ext uri="{BB962C8B-B14F-4D97-AF65-F5344CB8AC3E}">
        <p14:creationId xmlns:p14="http://schemas.microsoft.com/office/powerpoint/2010/main" val="104853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94D0-4CAD-76CB-A02D-CA7C65276C35}"/>
              </a:ext>
            </a:extLst>
          </p:cNvPr>
          <p:cNvSpPr>
            <a:spLocks noGrp="1"/>
          </p:cNvSpPr>
          <p:nvPr>
            <p:ph type="title"/>
          </p:nvPr>
        </p:nvSpPr>
        <p:spPr>
          <a:xfrm>
            <a:off x="252918" y="1"/>
            <a:ext cx="10327995" cy="1018902"/>
          </a:xfrm>
        </p:spPr>
        <p:txBody>
          <a:bodyPr>
            <a:normAutofit/>
          </a:bodyPr>
          <a:lstStyle/>
          <a:p>
            <a:pPr algn="ctr"/>
            <a:r>
              <a:rPr lang="en-CA" sz="2800" dirty="0">
                <a:solidFill>
                  <a:schemeClr val="tx1"/>
                </a:solidFill>
                <a:latin typeface="Times New Roman" panose="02020603050405020304" pitchFamily="18" charset="0"/>
                <a:ea typeface="+mj-lt"/>
                <a:cs typeface="Times New Roman" panose="02020603050405020304" pitchFamily="18" charset="0"/>
              </a:rPr>
              <a:t>Image Classification -- results</a:t>
            </a:r>
            <a:endParaRPr lang="en-US" sz="2800" dirty="0">
              <a:solidFill>
                <a:schemeClr val="tx1"/>
              </a:solidFill>
              <a:latin typeface="Times New Roman" panose="02020603050405020304" pitchFamily="18" charset="0"/>
              <a:ea typeface="+mj-lt"/>
              <a:cs typeface="Times New Roman" panose="02020603050405020304" pitchFamily="18" charset="0"/>
            </a:endParaRPr>
          </a:p>
          <a:p>
            <a:pPr algn="ct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person running on a beach&#10;&#10;Description automatically generated with low confidence">
            <a:extLst>
              <a:ext uri="{FF2B5EF4-FFF2-40B4-BE49-F238E27FC236}">
                <a16:creationId xmlns:a16="http://schemas.microsoft.com/office/drawing/2014/main" id="{67B6B28F-2233-7372-F335-3E519D235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996" y="2426386"/>
            <a:ext cx="1039059" cy="1395437"/>
          </a:xfrm>
          <a:prstGeom prst="rect">
            <a:avLst/>
          </a:prstGeom>
        </p:spPr>
      </p:pic>
      <p:pic>
        <p:nvPicPr>
          <p:cNvPr id="7" name="Picture 6" descr="A group of people in the water&#10;&#10;Description automatically generated">
            <a:extLst>
              <a:ext uri="{FF2B5EF4-FFF2-40B4-BE49-F238E27FC236}">
                <a16:creationId xmlns:a16="http://schemas.microsoft.com/office/drawing/2014/main" id="{39B080D5-EC4C-4A5C-477F-5BD9D091B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929" y="3963600"/>
            <a:ext cx="2618078" cy="1664119"/>
          </a:xfrm>
          <a:prstGeom prst="rect">
            <a:avLst/>
          </a:prstGeom>
        </p:spPr>
      </p:pic>
      <p:sp>
        <p:nvSpPr>
          <p:cNvPr id="8" name="TextBox 7">
            <a:extLst>
              <a:ext uri="{FF2B5EF4-FFF2-40B4-BE49-F238E27FC236}">
                <a16:creationId xmlns:a16="http://schemas.microsoft.com/office/drawing/2014/main" id="{7B23C25F-88C4-FF28-341B-BF98AE89B10B}"/>
              </a:ext>
            </a:extLst>
          </p:cNvPr>
          <p:cNvSpPr txBox="1"/>
          <p:nvPr/>
        </p:nvSpPr>
        <p:spPr>
          <a:xfrm>
            <a:off x="2284505" y="1941646"/>
            <a:ext cx="9637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a:latin typeface="Times New Roman" panose="02020603050405020304" pitchFamily="18" charset="0"/>
                <a:cs typeface="Times New Roman" panose="02020603050405020304" pitchFamily="18" charset="0"/>
              </a:rPr>
              <a:t>Class : 0</a:t>
            </a:r>
            <a:r>
              <a:rPr lang="en-US" sz="160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A7F94846-FD76-050A-B463-5098C5EE8CDD}"/>
              </a:ext>
            </a:extLst>
          </p:cNvPr>
          <p:cNvPicPr>
            <a:picLocks noChangeAspect="1"/>
          </p:cNvPicPr>
          <p:nvPr/>
        </p:nvPicPr>
        <p:blipFill rotWithShape="1">
          <a:blip r:embed="rId4">
            <a:extLst>
              <a:ext uri="{28A0092B-C50C-407E-A947-70E740481C1C}">
                <a14:useLocalDpi xmlns:a14="http://schemas.microsoft.com/office/drawing/2010/main" val="0"/>
              </a:ext>
            </a:extLst>
          </a:blip>
          <a:srcRect t="-221" r="-212" b="27419"/>
          <a:stretch/>
        </p:blipFill>
        <p:spPr>
          <a:xfrm>
            <a:off x="4846127" y="2425027"/>
            <a:ext cx="2082174" cy="1399894"/>
          </a:xfrm>
          <a:prstGeom prst="rect">
            <a:avLst/>
          </a:prstGeom>
        </p:spPr>
      </p:pic>
      <p:pic>
        <p:nvPicPr>
          <p:cNvPr id="9" name="Picture 8">
            <a:extLst>
              <a:ext uri="{FF2B5EF4-FFF2-40B4-BE49-F238E27FC236}">
                <a16:creationId xmlns:a16="http://schemas.microsoft.com/office/drawing/2014/main" id="{A974C052-677E-EC08-5430-3A41DD7F48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12407" y="3962065"/>
            <a:ext cx="2746070" cy="1668525"/>
          </a:xfrm>
          <a:prstGeom prst="rect">
            <a:avLst/>
          </a:prstGeom>
        </p:spPr>
      </p:pic>
      <p:sp>
        <p:nvSpPr>
          <p:cNvPr id="6" name="TextBox 5">
            <a:extLst>
              <a:ext uri="{FF2B5EF4-FFF2-40B4-BE49-F238E27FC236}">
                <a16:creationId xmlns:a16="http://schemas.microsoft.com/office/drawing/2014/main" id="{99EC3002-D01C-C39F-47B9-24CF2B55AC5E}"/>
              </a:ext>
            </a:extLst>
          </p:cNvPr>
          <p:cNvSpPr txBox="1"/>
          <p:nvPr/>
        </p:nvSpPr>
        <p:spPr>
          <a:xfrm>
            <a:off x="5409920" y="1945099"/>
            <a:ext cx="952605" cy="338554"/>
          </a:xfrm>
          <a:prstGeom prst="rect">
            <a:avLst/>
          </a:prstGeom>
          <a:noFill/>
        </p:spPr>
        <p:txBody>
          <a:bodyPr wrap="square" lIns="91440" tIns="45720" rIns="91440" bIns="45720" rtlCol="0" anchor="t">
            <a:spAutoFit/>
          </a:bodyPr>
          <a:lstStyle/>
          <a:p>
            <a:r>
              <a:rPr lang="en-CA" sz="1600">
                <a:latin typeface="Times New Roman" panose="02020603050405020304" pitchFamily="18" charset="0"/>
                <a:cs typeface="Times New Roman" panose="02020603050405020304" pitchFamily="18" charset="0"/>
              </a:rPr>
              <a:t>Class : 1</a:t>
            </a:r>
          </a:p>
        </p:txBody>
      </p:sp>
      <p:pic>
        <p:nvPicPr>
          <p:cNvPr id="11" name="Picture 10" descr="A picture containing sky, water, outdoor, ground&#10;&#10;Description automatically generated">
            <a:extLst>
              <a:ext uri="{FF2B5EF4-FFF2-40B4-BE49-F238E27FC236}">
                <a16:creationId xmlns:a16="http://schemas.microsoft.com/office/drawing/2014/main" id="{D87EFF37-D428-19C1-84A1-8E4DB49E195F}"/>
              </a:ext>
            </a:extLst>
          </p:cNvPr>
          <p:cNvPicPr>
            <a:picLocks noChangeAspect="1"/>
          </p:cNvPicPr>
          <p:nvPr/>
        </p:nvPicPr>
        <p:blipFill rotWithShape="1">
          <a:blip r:embed="rId6">
            <a:extLst>
              <a:ext uri="{28A0092B-C50C-407E-A947-70E740481C1C}">
                <a14:useLocalDpi xmlns:a14="http://schemas.microsoft.com/office/drawing/2010/main" val="0"/>
              </a:ext>
            </a:extLst>
          </a:blip>
          <a:srcRect r="-292" b="25314"/>
          <a:stretch/>
        </p:blipFill>
        <p:spPr>
          <a:xfrm>
            <a:off x="7880915" y="2424852"/>
            <a:ext cx="2032106" cy="1402253"/>
          </a:xfrm>
          <a:prstGeom prst="rect">
            <a:avLst/>
          </a:prstGeom>
        </p:spPr>
      </p:pic>
      <p:pic>
        <p:nvPicPr>
          <p:cNvPr id="13" name="Picture 12">
            <a:extLst>
              <a:ext uri="{FF2B5EF4-FFF2-40B4-BE49-F238E27FC236}">
                <a16:creationId xmlns:a16="http://schemas.microsoft.com/office/drawing/2014/main" id="{EBAAFDED-2BFF-1089-C505-0F107201227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96674" y="3962064"/>
            <a:ext cx="2404860" cy="1668524"/>
          </a:xfrm>
          <a:prstGeom prst="rect">
            <a:avLst/>
          </a:prstGeom>
        </p:spPr>
      </p:pic>
      <p:sp>
        <p:nvSpPr>
          <p:cNvPr id="15" name="TextBox 14">
            <a:extLst>
              <a:ext uri="{FF2B5EF4-FFF2-40B4-BE49-F238E27FC236}">
                <a16:creationId xmlns:a16="http://schemas.microsoft.com/office/drawing/2014/main" id="{D2E84874-9B6D-B58B-F115-22B91D7DF62E}"/>
              </a:ext>
            </a:extLst>
          </p:cNvPr>
          <p:cNvSpPr txBox="1"/>
          <p:nvPr/>
        </p:nvSpPr>
        <p:spPr>
          <a:xfrm>
            <a:off x="8400660" y="1945098"/>
            <a:ext cx="992246" cy="338554"/>
          </a:xfrm>
          <a:prstGeom prst="rect">
            <a:avLst/>
          </a:prstGeom>
          <a:noFill/>
        </p:spPr>
        <p:txBody>
          <a:bodyPr wrap="square" lIns="91440" tIns="45720" rIns="91440" bIns="45720" rtlCol="0" anchor="t">
            <a:spAutoFit/>
          </a:bodyPr>
          <a:lstStyle/>
          <a:p>
            <a:r>
              <a:rPr lang="en-CA" sz="1600">
                <a:latin typeface="Times New Roman" panose="02020603050405020304" pitchFamily="18" charset="0"/>
                <a:cs typeface="Times New Roman" panose="02020603050405020304" pitchFamily="18" charset="0"/>
              </a:rPr>
              <a:t>Class : 2</a:t>
            </a:r>
          </a:p>
        </p:txBody>
      </p:sp>
      <p:sp>
        <p:nvSpPr>
          <p:cNvPr id="3" name="TextBox 2">
            <a:extLst>
              <a:ext uri="{FF2B5EF4-FFF2-40B4-BE49-F238E27FC236}">
                <a16:creationId xmlns:a16="http://schemas.microsoft.com/office/drawing/2014/main" id="{C0CCCED5-DA53-AEF1-3F15-DBFCA9ACB517}"/>
              </a:ext>
            </a:extLst>
          </p:cNvPr>
          <p:cNvSpPr txBox="1"/>
          <p:nvPr/>
        </p:nvSpPr>
        <p:spPr>
          <a:xfrm>
            <a:off x="9204037" y="5382491"/>
            <a:ext cx="10460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latin typeface="Times New Roman" panose="02020603050405020304" pitchFamily="18" charset="0"/>
                <a:cs typeface="Times New Roman" panose="02020603050405020304" pitchFamily="18" charset="0"/>
              </a:rPr>
              <a:t>Jayme(</a:t>
            </a:r>
            <a:r>
              <a:rPr lang="en-US" sz="1000">
                <a:latin typeface="Times New Roman" panose="02020603050405020304" pitchFamily="18" charset="0"/>
                <a:ea typeface="+mn-lt"/>
                <a:cs typeface="Times New Roman" panose="02020603050405020304" pitchFamily="18" charset="0"/>
              </a:rPr>
              <a:t>2020.6)</a:t>
            </a:r>
            <a:endParaRPr lang="en-US" sz="10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7EE37FC-AE6B-2FA9-2ED1-C8AD1E0BDC1E}"/>
              </a:ext>
            </a:extLst>
          </p:cNvPr>
          <p:cNvSpPr txBox="1"/>
          <p:nvPr/>
        </p:nvSpPr>
        <p:spPr>
          <a:xfrm>
            <a:off x="3188855" y="5376718"/>
            <a:ext cx="176183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262626"/>
                </a:solidFill>
                <a:latin typeface="Times New Roman" panose="02020603050405020304" pitchFamily="18" charset="0"/>
                <a:ea typeface="Roboto"/>
                <a:cs typeface="Times New Roman" panose="02020603050405020304" pitchFamily="18" charset="0"/>
              </a:rPr>
              <a:t>Steven(2021)</a:t>
            </a:r>
            <a:endParaRPr lang="en-US" sz="100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DCABC67-8949-8392-C718-3A0DA3C1DC6E}"/>
              </a:ext>
            </a:extLst>
          </p:cNvPr>
          <p:cNvSpPr txBox="1"/>
          <p:nvPr/>
        </p:nvSpPr>
        <p:spPr>
          <a:xfrm>
            <a:off x="5888182" y="3579091"/>
            <a:ext cx="11949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Times New Roman" panose="02020603050405020304" pitchFamily="18" charset="0"/>
                <a:cs typeface="Times New Roman" panose="02020603050405020304" pitchFamily="18" charset="0"/>
              </a:rPr>
              <a:t>Bruce Beach(n.d.)</a:t>
            </a:r>
          </a:p>
        </p:txBody>
      </p:sp>
      <p:sp>
        <p:nvSpPr>
          <p:cNvPr id="16" name="TextBox 15">
            <a:extLst>
              <a:ext uri="{FF2B5EF4-FFF2-40B4-BE49-F238E27FC236}">
                <a16:creationId xmlns:a16="http://schemas.microsoft.com/office/drawing/2014/main" id="{87AC0845-2732-40AC-4E4C-FA7B573B9658}"/>
              </a:ext>
            </a:extLst>
          </p:cNvPr>
          <p:cNvSpPr txBox="1"/>
          <p:nvPr/>
        </p:nvSpPr>
        <p:spPr>
          <a:xfrm>
            <a:off x="8907318" y="3579091"/>
            <a:ext cx="11949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Times New Roman" panose="02020603050405020304" pitchFamily="18" charset="0"/>
                <a:cs typeface="Times New Roman" panose="02020603050405020304" pitchFamily="18" charset="0"/>
              </a:rPr>
              <a:t>Bruce Beach(n.d.)</a:t>
            </a:r>
          </a:p>
        </p:txBody>
      </p:sp>
    </p:spTree>
    <p:extLst>
      <p:ext uri="{BB962C8B-B14F-4D97-AF65-F5344CB8AC3E}">
        <p14:creationId xmlns:p14="http://schemas.microsoft.com/office/powerpoint/2010/main" val="3291069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397-C432-B6E1-0E99-F3ECCE580F42}"/>
              </a:ext>
            </a:extLst>
          </p:cNvPr>
          <p:cNvSpPr>
            <a:spLocks noGrp="1"/>
          </p:cNvSpPr>
          <p:nvPr>
            <p:ph type="title"/>
          </p:nvPr>
        </p:nvSpPr>
        <p:spPr>
          <a:xfrm>
            <a:off x="2766574" y="128070"/>
            <a:ext cx="5550355" cy="1049235"/>
          </a:xfrm>
        </p:spPr>
        <p:txBody>
          <a:bodyPr>
            <a:normAutofit/>
          </a:bodyPr>
          <a:lstStyle/>
          <a:p>
            <a:pPr algn="ctr"/>
            <a:r>
              <a:rPr lang="en-CA" sz="2800" dirty="0">
                <a:solidFill>
                  <a:schemeClr val="tx1"/>
                </a:solidFill>
                <a:latin typeface="Times New Roman" panose="02020603050405020304" pitchFamily="18" charset="0"/>
                <a:ea typeface="+mj-lt"/>
                <a:cs typeface="Times New Roman" panose="02020603050405020304" pitchFamily="18" charset="0"/>
              </a:rPr>
              <a:t>Image Classification -- result</a:t>
            </a:r>
            <a:endParaRPr lang="en-US" sz="2800" dirty="0">
              <a:solidFill>
                <a:schemeClr val="tx1"/>
              </a:solidFill>
              <a:latin typeface="Times New Roman" panose="02020603050405020304" pitchFamily="18" charset="0"/>
              <a:ea typeface="+mj-lt"/>
              <a:cs typeface="Times New Roman" panose="02020603050405020304" pitchFamily="18" charset="0"/>
            </a:endParaRPr>
          </a:p>
          <a:p>
            <a:pPr algn="ct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CA29B5-ADF4-FE5F-7951-430743CBA263}"/>
              </a:ext>
            </a:extLst>
          </p:cNvPr>
          <p:cNvSpPr>
            <a:spLocks noGrp="1"/>
          </p:cNvSpPr>
          <p:nvPr>
            <p:ph idx="1"/>
          </p:nvPr>
        </p:nvSpPr>
        <p:spPr>
          <a:xfrm>
            <a:off x="145294" y="1531904"/>
            <a:ext cx="5550355" cy="3450613"/>
          </a:xfrm>
        </p:spPr>
        <p:txBody>
          <a:bodyPr>
            <a:normAutofit/>
          </a:bodyPr>
          <a:lstStyle/>
          <a:p>
            <a:pPr marL="285750" indent="-285750">
              <a:spcBef>
                <a:spcPts val="0"/>
              </a:spcBef>
              <a:buFont typeface="Arial,Sans-Serif" panose="020B0604020202020204" pitchFamily="34" charset="0"/>
            </a:pPr>
            <a:r>
              <a:rPr lang="en-CA" dirty="0">
                <a:latin typeface="Times New Roman" panose="02020603050405020304" pitchFamily="18" charset="0"/>
                <a:ea typeface="+mn-lt"/>
                <a:cs typeface="Times New Roman" panose="02020603050405020304" pitchFamily="18" charset="0"/>
              </a:rPr>
              <a:t>As we can see here the model provides a CSV file including the predicted labels and image file name.</a:t>
            </a:r>
            <a:endParaRPr lang="en-US" dirty="0">
              <a:latin typeface="Times New Roman" panose="02020603050405020304" pitchFamily="18" charset="0"/>
              <a:ea typeface="+mn-lt"/>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5" descr="Text&#10;&#10;Description automatically generated">
            <a:extLst>
              <a:ext uri="{FF2B5EF4-FFF2-40B4-BE49-F238E27FC236}">
                <a16:creationId xmlns:a16="http://schemas.microsoft.com/office/drawing/2014/main" id="{67F6274F-3A25-A6BD-2803-E267CCEBC6BD}"/>
              </a:ext>
            </a:extLst>
          </p:cNvPr>
          <p:cNvPicPr>
            <a:picLocks noChangeAspect="1"/>
          </p:cNvPicPr>
          <p:nvPr/>
        </p:nvPicPr>
        <p:blipFill rotWithShape="1">
          <a:blip r:embed="rId2"/>
          <a:srcRect r="9212" b="-4"/>
          <a:stretch/>
        </p:blipFill>
        <p:spPr>
          <a:xfrm>
            <a:off x="8116373" y="1116345"/>
            <a:ext cx="2799103" cy="3866172"/>
          </a:xfrm>
          <a:prstGeom prst="rect">
            <a:avLst/>
          </a:prstGeom>
        </p:spPr>
      </p:pic>
    </p:spTree>
    <p:extLst>
      <p:ext uri="{BB962C8B-B14F-4D97-AF65-F5344CB8AC3E}">
        <p14:creationId xmlns:p14="http://schemas.microsoft.com/office/powerpoint/2010/main" val="3574485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EB04-39B5-CE16-D05A-9E44045C04E1}"/>
              </a:ext>
            </a:extLst>
          </p:cNvPr>
          <p:cNvSpPr>
            <a:spLocks noGrp="1"/>
          </p:cNvSpPr>
          <p:nvPr>
            <p:ph type="title"/>
          </p:nvPr>
        </p:nvSpPr>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Complexity</a:t>
            </a:r>
            <a:endParaRPr lang="en-CN" sz="2800" dirty="0" err="1">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B13785-C45E-7884-D879-9C6EF1778202}"/>
              </a:ext>
            </a:extLst>
          </p:cNvPr>
          <p:cNvSpPr>
            <a:spLocks noGrp="1"/>
          </p:cNvSpPr>
          <p:nvPr>
            <p:ph idx="1"/>
          </p:nvPr>
        </p:nvSpPr>
        <p:spPr/>
        <p:txBody>
          <a:bodyPr>
            <a:normAutofit/>
          </a:bodyPr>
          <a:lstStyle/>
          <a:p>
            <a:r>
              <a:rPr lang="en-US" err="1">
                <a:latin typeface="Times New Roman" panose="02020603050405020304" pitchFamily="18" charset="0"/>
                <a:cs typeface="Times New Roman" panose="02020603050405020304" pitchFamily="18" charset="0"/>
              </a:rPr>
              <a:t>CSRNet</a:t>
            </a:r>
            <a:r>
              <a:rPr lang="en-US">
                <a:latin typeface="Times New Roman" panose="02020603050405020304" pitchFamily="18" charset="0"/>
                <a:cs typeface="Times New Roman" panose="02020603050405020304" pitchFamily="18" charset="0"/>
              </a:rPr>
              <a:t>: </a:t>
            </a:r>
          </a:p>
          <a:p>
            <a:pPr lvl="1"/>
            <a:r>
              <a:rPr lang="en-US">
                <a:latin typeface="Times New Roman" panose="02020603050405020304" pitchFamily="18" charset="0"/>
                <a:cs typeface="Times New Roman" panose="02020603050405020304" pitchFamily="18" charset="0"/>
              </a:rPr>
              <a:t>The </a:t>
            </a:r>
            <a:r>
              <a:rPr lang="en-US" err="1">
                <a:latin typeface="Times New Roman" panose="02020603050405020304" pitchFamily="18" charset="0"/>
                <a:cs typeface="Times New Roman" panose="02020603050405020304" pitchFamily="18" charset="0"/>
              </a:rPr>
              <a:t>CSRNet</a:t>
            </a:r>
            <a:r>
              <a:rPr lang="en-US">
                <a:latin typeface="Times New Roman" panose="02020603050405020304" pitchFamily="18" charset="0"/>
                <a:cs typeface="Times New Roman" panose="02020603050405020304" pitchFamily="18" charset="0"/>
              </a:rPr>
              <a:t> model has an average loss of around 248. Making the accuracy way lower.</a:t>
            </a:r>
          </a:p>
          <a:p>
            <a:r>
              <a:rPr lang="en-US" err="1">
                <a:latin typeface="Times New Roman" panose="02020603050405020304" pitchFamily="18" charset="0"/>
                <a:cs typeface="Times New Roman" panose="02020603050405020304" pitchFamily="18" charset="0"/>
              </a:rPr>
              <a:t>DenseNet</a:t>
            </a:r>
            <a:r>
              <a:rPr lang="en-US">
                <a:latin typeface="Times New Roman" panose="02020603050405020304" pitchFamily="18" charset="0"/>
                <a:cs typeface="Times New Roman" panose="02020603050405020304" pitchFamily="18" charset="0"/>
              </a:rPr>
              <a:t>:</a:t>
            </a:r>
          </a:p>
          <a:p>
            <a:pPr lvl="1"/>
            <a:r>
              <a:rPr lang="en-US">
                <a:latin typeface="Times New Roman" panose="02020603050405020304" pitchFamily="18" charset="0"/>
                <a:cs typeface="Times New Roman" panose="02020603050405020304" pitchFamily="18" charset="0"/>
              </a:rPr>
              <a:t>The </a:t>
            </a:r>
            <a:r>
              <a:rPr lang="en-US" err="1">
                <a:latin typeface="Times New Roman" panose="02020603050405020304" pitchFamily="18" charset="0"/>
                <a:cs typeface="Times New Roman" panose="02020603050405020304" pitchFamily="18" charset="0"/>
              </a:rPr>
              <a:t>DenseNet</a:t>
            </a:r>
            <a:r>
              <a:rPr lang="en-US">
                <a:latin typeface="Times New Roman" panose="02020603050405020304" pitchFamily="18" charset="0"/>
                <a:cs typeface="Times New Roman" panose="02020603050405020304" pitchFamily="18" charset="0"/>
              </a:rPr>
              <a:t> model with 10 epochs gave an accuracy of about 74%. After increasing the epoch count to 50 the accuracy increased drastically to 94%.</a:t>
            </a:r>
          </a:p>
          <a:p>
            <a:r>
              <a:rPr lang="en-US">
                <a:latin typeface="Times New Roman" panose="02020603050405020304" pitchFamily="18" charset="0"/>
                <a:cs typeface="Times New Roman" panose="02020603050405020304" pitchFamily="18" charset="0"/>
              </a:rPr>
              <a:t>Faster R-CNN:</a:t>
            </a:r>
          </a:p>
          <a:p>
            <a:pPr lvl="1"/>
            <a:r>
              <a:rPr lang="en-US">
                <a:latin typeface="Times New Roman" panose="02020603050405020304" pitchFamily="18" charset="0"/>
                <a:cs typeface="Times New Roman" panose="02020603050405020304" pitchFamily="18" charset="0"/>
              </a:rPr>
              <a:t>The RCNN model has the lowest average loss, even less than 0.05. Which will give the best output for classification. Also, RCNN will allow us to classify on the bases of the region as well.</a:t>
            </a:r>
          </a:p>
          <a:p>
            <a:endParaRPr lang="en-C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003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297E994-59FD-956B-97B0-14664BDEEB1A}"/>
              </a:ext>
            </a:extLst>
          </p:cNvPr>
          <p:cNvSpPr txBox="1"/>
          <p:nvPr/>
        </p:nvSpPr>
        <p:spPr>
          <a:xfrm>
            <a:off x="727865" y="389137"/>
            <a:ext cx="6762997" cy="1040862"/>
          </a:xfrm>
          <a:prstGeom prst="rect">
            <a:avLst/>
          </a:prstGeom>
          <a:noFill/>
        </p:spPr>
        <p:txBody>
          <a:bodyPr wrap="square" lIns="0" tIns="0" rIns="0" bIns="0" rtlCol="0" anchor="t">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Activities to be Completed before Next report:</a:t>
            </a:r>
            <a:endParaRPr kumimoji="0" lang="fr-FR" sz="32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5A8DD4A-7C2A-05EA-B044-4D7F0867AE39}"/>
              </a:ext>
            </a:extLst>
          </p:cNvPr>
          <p:cNvSpPr txBox="1"/>
          <p:nvPr/>
        </p:nvSpPr>
        <p:spPr>
          <a:xfrm>
            <a:off x="756488" y="1897006"/>
            <a:ext cx="6762997" cy="135069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gn="l" rtl="0"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Testing the RCNN model</a:t>
            </a:r>
          </a:p>
          <a:p>
            <a:pPr algn="l" rtl="0"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Applying different crowd-counting models on different classes and finalizing the models for each class</a:t>
            </a:r>
          </a:p>
          <a:p>
            <a:pPr algn="l" rtl="0"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Final Testing of the architecture</a:t>
            </a:r>
          </a:p>
        </p:txBody>
      </p:sp>
      <p:sp>
        <p:nvSpPr>
          <p:cNvPr id="2" name="TextBox 1">
            <a:extLst>
              <a:ext uri="{FF2B5EF4-FFF2-40B4-BE49-F238E27FC236}">
                <a16:creationId xmlns:a16="http://schemas.microsoft.com/office/drawing/2014/main" id="{215134A6-5FB2-89FB-D544-807F567CEE78}"/>
              </a:ext>
            </a:extLst>
          </p:cNvPr>
          <p:cNvSpPr txBox="1"/>
          <p:nvPr/>
        </p:nvSpPr>
        <p:spPr>
          <a:xfrm>
            <a:off x="756488" y="3247697"/>
            <a:ext cx="9028643" cy="646331"/>
          </a:xfrm>
          <a:prstGeom prst="rect">
            <a:avLst/>
          </a:prstGeom>
          <a:noFill/>
        </p:spPr>
        <p:txBody>
          <a:bodyPr wrap="square" rtlCol="0">
            <a:spAutoFit/>
          </a:bodyPr>
          <a:lstStyle/>
          <a:p>
            <a:r>
              <a:rPr lang="en-CA" sz="3600" b="1" u="sng" dirty="0">
                <a:latin typeface="Times New Roman" panose="02020603050405020304" pitchFamily="18" charset="0"/>
                <a:cs typeface="Times New Roman" panose="02020603050405020304" pitchFamily="18" charset="0"/>
              </a:rPr>
              <a:t>Plan for now?</a:t>
            </a:r>
            <a:endParaRPr lang="en-CA" sz="1600" b="1" u="sng"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42950B6-745F-7633-8942-90EB3323C865}"/>
              </a:ext>
            </a:extLst>
          </p:cNvPr>
          <p:cNvPicPr>
            <a:picLocks noChangeAspect="1"/>
          </p:cNvPicPr>
          <p:nvPr/>
        </p:nvPicPr>
        <p:blipFill>
          <a:blip r:embed="rId3"/>
          <a:stretch>
            <a:fillRect/>
          </a:stretch>
        </p:blipFill>
        <p:spPr>
          <a:xfrm>
            <a:off x="1097031" y="4510152"/>
            <a:ext cx="5730737" cy="841321"/>
          </a:xfrm>
          <a:prstGeom prst="rect">
            <a:avLst/>
          </a:prstGeom>
        </p:spPr>
      </p:pic>
      <p:sp>
        <p:nvSpPr>
          <p:cNvPr id="10" name="TextBox 9">
            <a:extLst>
              <a:ext uri="{FF2B5EF4-FFF2-40B4-BE49-F238E27FC236}">
                <a16:creationId xmlns:a16="http://schemas.microsoft.com/office/drawing/2014/main" id="{84A84490-6226-F05C-AEF3-C9286EEE41B1}"/>
              </a:ext>
            </a:extLst>
          </p:cNvPr>
          <p:cNvSpPr txBox="1"/>
          <p:nvPr/>
        </p:nvSpPr>
        <p:spPr>
          <a:xfrm>
            <a:off x="7189365" y="4607646"/>
            <a:ext cx="1560352" cy="646331"/>
          </a:xfrm>
          <a:prstGeom prst="rect">
            <a:avLst/>
          </a:prstGeom>
          <a:noFill/>
        </p:spPr>
        <p:txBody>
          <a:bodyPr wrap="square" rtlCol="0">
            <a:spAutoFit/>
          </a:bodyPr>
          <a:lstStyle/>
          <a:p>
            <a:r>
              <a:rPr lang="en-CA" b="1" dirty="0">
                <a:latin typeface="Times New Roman" panose="02020603050405020304" pitchFamily="18" charset="0"/>
                <a:cs typeface="Times New Roman" panose="02020603050405020304" pitchFamily="18" charset="0"/>
              </a:rPr>
              <a:t>Crowd Counting</a:t>
            </a:r>
          </a:p>
        </p:txBody>
      </p:sp>
    </p:spTree>
    <p:extLst>
      <p:ext uri="{BB962C8B-B14F-4D97-AF65-F5344CB8AC3E}">
        <p14:creationId xmlns:p14="http://schemas.microsoft.com/office/powerpoint/2010/main" val="261379917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2509</TotalTime>
  <Words>572</Words>
  <Application>Microsoft Office PowerPoint</Application>
  <PresentationFormat>Widescreen</PresentationFormat>
  <Paragraphs>73</Paragraphs>
  <Slides>10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Arial,Sans-Serif</vt:lpstr>
      <vt:lpstr>Calibri</vt:lpstr>
      <vt:lpstr>Corbel</vt:lpstr>
      <vt:lpstr>Times New Roman</vt:lpstr>
      <vt:lpstr>Wingdings 2</vt:lpstr>
      <vt:lpstr>Frame</vt:lpstr>
      <vt:lpstr>PowerPoint Presentation</vt:lpstr>
      <vt:lpstr>Additional activities since the last report(Updates of 3 weeks)</vt:lpstr>
      <vt:lpstr>Image classification </vt:lpstr>
      <vt:lpstr>                                 IMAGE CLASSIFICATION -- Model Comparison</vt:lpstr>
      <vt:lpstr>IMAGE CLASSIFICATION -- MODEL COMPARISON </vt:lpstr>
      <vt:lpstr>Image Classification -- results </vt:lpstr>
      <vt:lpstr>Image Classification -- result </vt:lpstr>
      <vt:lpstr>Complexity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janvi</dc:creator>
  <cp:lastModifiedBy>patel janvi</cp:lastModifiedBy>
  <cp:revision>34</cp:revision>
  <dcterms:created xsi:type="dcterms:W3CDTF">2023-02-01T02:15:55Z</dcterms:created>
  <dcterms:modified xsi:type="dcterms:W3CDTF">2023-03-15T03:03:47Z</dcterms:modified>
</cp:coreProperties>
</file>